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3" r:id="rId6"/>
    <p:sldId id="258" r:id="rId7"/>
    <p:sldId id="275" r:id="rId8"/>
    <p:sldId id="270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Лист1!$B$6:$F$6</c:f>
              <c:strCache>
                <c:ptCount val="5"/>
                <c:pt idx="0">
                  <c:v>всего </c:v>
                </c:pt>
                <c:pt idx="1">
                  <c:v>I класс опасности </c:v>
                </c:pt>
                <c:pt idx="2">
                  <c:v>II класс опасности </c:v>
                </c:pt>
                <c:pt idx="3">
                  <c:v>III класс опасности </c:v>
                </c:pt>
                <c:pt idx="4">
                  <c:v>IV класс опасности </c:v>
                </c:pt>
              </c:strCache>
            </c:strRef>
          </c:cat>
          <c:val>
            <c:numRef>
              <c:f>Лист1!$B$7:$F$7</c:f>
              <c:numCache>
                <c:formatCode>General</c:formatCode>
                <c:ptCount val="5"/>
                <c:pt idx="0" formatCode="0">
                  <c:v>1510</c:v>
                </c:pt>
                <c:pt idx="1">
                  <c:v>9</c:v>
                </c:pt>
                <c:pt idx="2" formatCode="0">
                  <c:v>88</c:v>
                </c:pt>
                <c:pt idx="3" formatCode="0">
                  <c:v>415</c:v>
                </c:pt>
                <c:pt idx="4" formatCode="0">
                  <c:v>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699968"/>
        <c:axId val="187701504"/>
      </c:barChart>
      <c:catAx>
        <c:axId val="187699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7701504"/>
        <c:crosses val="autoZero"/>
        <c:auto val="1"/>
        <c:lblAlgn val="ctr"/>
        <c:lblOffset val="100"/>
        <c:noMultiLvlLbl val="0"/>
      </c:catAx>
      <c:valAx>
        <c:axId val="18770150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800">
                <a:effectLst/>
              </a:defRPr>
            </a:pPr>
            <a:endParaRPr lang="ru-RU"/>
          </a:p>
        </c:txPr>
        <c:crossAx val="1876999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43584"/>
        <c:axId val="210245504"/>
      </c:barChart>
      <c:catAx>
        <c:axId val="21024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u="sng"/>
            </a:pPr>
            <a:endParaRPr lang="ru-RU"/>
          </a:p>
        </c:txPr>
        <c:crossAx val="210245504"/>
        <c:crosses val="autoZero"/>
        <c:auto val="1"/>
        <c:lblAlgn val="ctr"/>
        <c:lblOffset val="100"/>
        <c:noMultiLvlLbl val="0"/>
      </c:catAx>
      <c:valAx>
        <c:axId val="21024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243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 u="sng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743000874890638E-2"/>
          <c:y val="5.0925925925925923E-2"/>
          <c:w val="0.78531933508311458"/>
          <c:h val="0.79960666375036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2 в Microsoft PowerPoint]Лист5'!$B$3</c:f>
              <c:strCache>
                <c:ptCount val="1"/>
                <c:pt idx="0">
                  <c:v>2021 год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2 в Microsoft PowerPoint]Лист5'!$A$4:$A$8</c:f>
              <c:strCache>
                <c:ptCount val="5"/>
                <c:pt idx="0">
                  <c:v>Проведено проверок </c:v>
                </c:pt>
                <c:pt idx="1">
                  <c:v>выявлено нарушений</c:v>
                </c:pt>
                <c:pt idx="2">
                  <c:v>наложено административных штрафов </c:v>
                </c:pt>
                <c:pt idx="3">
                  <c:v>предупреждение</c:v>
                </c:pt>
                <c:pt idx="4">
                  <c:v>Сумма наложенных штрафов</c:v>
                </c:pt>
              </c:strCache>
            </c:strRef>
          </c:cat>
          <c:val>
            <c:numRef>
              <c:f>'[Диаграмма 2 в Microsoft PowerPoint]Лист5'!$B$4:$B$8</c:f>
              <c:numCache>
                <c:formatCode>General</c:formatCode>
                <c:ptCount val="5"/>
                <c:pt idx="0">
                  <c:v>145</c:v>
                </c:pt>
                <c:pt idx="1">
                  <c:v>3612</c:v>
                </c:pt>
                <c:pt idx="2">
                  <c:v>36</c:v>
                </c:pt>
                <c:pt idx="3">
                  <c:v>39</c:v>
                </c:pt>
                <c:pt idx="4">
                  <c:v>3945</c:v>
                </c:pt>
              </c:numCache>
            </c:numRef>
          </c:val>
        </c:ser>
        <c:ser>
          <c:idx val="1"/>
          <c:order val="1"/>
          <c:tx>
            <c:strRef>
              <c:f>'[Диаграмма 2 в Microsoft PowerPoint]Лист5'!$C$3</c:f>
              <c:strCache>
                <c:ptCount val="1"/>
                <c:pt idx="0">
                  <c:v>2022 год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2 в Microsoft PowerPoint]Лист5'!$A$4:$A$8</c:f>
              <c:strCache>
                <c:ptCount val="5"/>
                <c:pt idx="0">
                  <c:v>Проведено проверок </c:v>
                </c:pt>
                <c:pt idx="1">
                  <c:v>выявлено нарушений</c:v>
                </c:pt>
                <c:pt idx="2">
                  <c:v>наложено административных штрафов </c:v>
                </c:pt>
                <c:pt idx="3">
                  <c:v>предупреждение</c:v>
                </c:pt>
                <c:pt idx="4">
                  <c:v>Сумма наложенных штрафов</c:v>
                </c:pt>
              </c:strCache>
            </c:strRef>
          </c:cat>
          <c:val>
            <c:numRef>
              <c:f>'[Диаграмма 2 в Microsoft PowerPoint]Лист5'!$C$4:$C$8</c:f>
              <c:numCache>
                <c:formatCode>General</c:formatCode>
                <c:ptCount val="5"/>
                <c:pt idx="0">
                  <c:v>162</c:v>
                </c:pt>
                <c:pt idx="1">
                  <c:v>1258</c:v>
                </c:pt>
                <c:pt idx="2">
                  <c:v>81</c:v>
                </c:pt>
                <c:pt idx="3">
                  <c:v>48</c:v>
                </c:pt>
                <c:pt idx="4">
                  <c:v>2510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061312"/>
        <c:axId val="183300096"/>
      </c:barChart>
      <c:catAx>
        <c:axId val="18206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300096"/>
        <c:crosses val="autoZero"/>
        <c:auto val="1"/>
        <c:lblAlgn val="ctr"/>
        <c:lblOffset val="100"/>
        <c:noMultiLvlLbl val="0"/>
      </c:catAx>
      <c:valAx>
        <c:axId val="18330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06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000" baseline="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056448"/>
        <c:axId val="202057984"/>
      </c:barChart>
      <c:catAx>
        <c:axId val="202056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2057984"/>
        <c:crosses val="autoZero"/>
        <c:auto val="1"/>
        <c:lblAlgn val="ctr"/>
        <c:lblOffset val="100"/>
        <c:noMultiLvlLbl val="0"/>
      </c:catAx>
      <c:valAx>
        <c:axId val="2020579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20564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 algn="ctr"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66784"/>
        <c:axId val="206968320"/>
      </c:barChart>
      <c:catAx>
        <c:axId val="206966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u="sng"/>
            </a:pPr>
            <a:endParaRPr lang="ru-RU"/>
          </a:p>
        </c:txPr>
        <c:crossAx val="206968320"/>
        <c:crosses val="autoZero"/>
        <c:auto val="1"/>
        <c:lblAlgn val="ctr"/>
        <c:lblOffset val="100"/>
        <c:noMultiLvlLbl val="0"/>
      </c:catAx>
      <c:valAx>
        <c:axId val="20696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966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 u="sng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33664"/>
        <c:axId val="94483584"/>
      </c:barChart>
      <c:catAx>
        <c:axId val="54433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u="sng"/>
            </a:pPr>
            <a:endParaRPr lang="ru-RU"/>
          </a:p>
        </c:txPr>
        <c:crossAx val="94483584"/>
        <c:crosses val="autoZero"/>
        <c:auto val="1"/>
        <c:lblAlgn val="ctr"/>
        <c:lblOffset val="100"/>
        <c:noMultiLvlLbl val="0"/>
      </c:catAx>
      <c:valAx>
        <c:axId val="9448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433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 u="sng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тяжелый  травматизм (чел.)</c:v>
                </c:pt>
              </c:strCache>
            </c:strRef>
          </c:tx>
          <c:marker>
            <c:symbol val="none"/>
          </c:marker>
          <c:cat>
            <c:numRef>
              <c:f>Лист1!$B$2:$H$2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Лист1!$B$3:$H$3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10</c:v>
                </c:pt>
                <c:pt idx="4">
                  <c:v>0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аварийность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Лист1!$B$2:$H$2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Лист1!$B$4:$H$4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смертельный травматизм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Лист1!$B$2:$H$2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Лист1!$B$5:$H$5</c:f>
              <c:numCache>
                <c:formatCode>General</c:formatCode>
                <c:ptCount val="7"/>
                <c:pt idx="0">
                  <c:v>5</c:v>
                </c:pt>
                <c:pt idx="1">
                  <c:v>11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Всего случаев травматизма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Лист1!$B$2:$H$2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Лист1!$B$6:$H$6</c:f>
              <c:numCache>
                <c:formatCode>General</c:formatCode>
                <c:ptCount val="7"/>
                <c:pt idx="0">
                  <c:v>12</c:v>
                </c:pt>
                <c:pt idx="1">
                  <c:v>17</c:v>
                </c:pt>
                <c:pt idx="2">
                  <c:v>10</c:v>
                </c:pt>
                <c:pt idx="3">
                  <c:v>16</c:v>
                </c:pt>
                <c:pt idx="4">
                  <c:v>3</c:v>
                </c:pt>
                <c:pt idx="5">
                  <c:v>10</c:v>
                </c:pt>
                <c:pt idx="6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765888"/>
        <c:axId val="187767424"/>
      </c:lineChart>
      <c:catAx>
        <c:axId val="18776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7767424"/>
        <c:crosses val="autoZero"/>
        <c:auto val="1"/>
        <c:lblAlgn val="ctr"/>
        <c:lblOffset val="100"/>
        <c:noMultiLvlLbl val="0"/>
      </c:catAx>
      <c:valAx>
        <c:axId val="18776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7765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Проведено проверок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Лист2!$B$3:$C$5</c:f>
              <c:strCache>
                <c:ptCount val="2"/>
                <c:pt idx="0">
                  <c:v>2021 год </c:v>
                </c:pt>
                <c:pt idx="1">
                  <c:v>2022 год </c:v>
                </c:pt>
              </c:strCache>
            </c:strRef>
          </c:cat>
          <c:val>
            <c:numRef>
              <c:f>Лист2!$B$6:$C$6</c:f>
              <c:numCache>
                <c:formatCode>General</c:formatCode>
                <c:ptCount val="2"/>
                <c:pt idx="0">
                  <c:v>492</c:v>
                </c:pt>
                <c:pt idx="1">
                  <c:v>384</c:v>
                </c:pt>
              </c:numCache>
            </c:numRef>
          </c:val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выявлено нарушений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8286E-3"/>
                  <c:y val="0.21759259259259259"/>
                </c:manualLayout>
              </c:layout>
              <c:numFmt formatCode="#,##0.00" sourceLinked="0"/>
              <c:spPr>
                <a:ln>
                  <a:solidFill>
                    <a:schemeClr val="bg1">
                      <a:alpha val="7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6.4814814814814811E-2"/>
                </c:manualLayout>
              </c:layout>
              <c:numFmt formatCode="#,##0.00" sourceLinked="0"/>
              <c:spPr>
                <a:ln>
                  <a:solidFill>
                    <a:schemeClr val="bg1">
                      <a:alpha val="7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ln>
                <a:solidFill>
                  <a:schemeClr val="bg1">
                    <a:alpha val="70000"/>
                  </a:schemeClr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Лист2!$B$3:$C$5</c:f>
              <c:strCache>
                <c:ptCount val="2"/>
                <c:pt idx="0">
                  <c:v>2021 год </c:v>
                </c:pt>
                <c:pt idx="1">
                  <c:v>2022 год </c:v>
                </c:pt>
              </c:strCache>
            </c:strRef>
          </c:cat>
          <c:val>
            <c:numRef>
              <c:f>Лист2!$B$7:$C$7</c:f>
              <c:numCache>
                <c:formatCode>General</c:formatCode>
                <c:ptCount val="2"/>
                <c:pt idx="0">
                  <c:v>2050</c:v>
                </c:pt>
                <c:pt idx="1">
                  <c:v>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01943296"/>
        <c:axId val="201949184"/>
        <c:axId val="0"/>
      </c:bar3DChart>
      <c:catAx>
        <c:axId val="201943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 u="sng"/>
            </a:pPr>
            <a:endParaRPr lang="ru-RU"/>
          </a:p>
        </c:txPr>
        <c:crossAx val="201949184"/>
        <c:crosses val="autoZero"/>
        <c:auto val="1"/>
        <c:lblAlgn val="ctr"/>
        <c:lblOffset val="100"/>
        <c:noMultiLvlLbl val="0"/>
      </c:catAx>
      <c:valAx>
        <c:axId val="201949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1943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="1" u="sng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PowerPoint]Лист2'!$A$47</c:f>
              <c:strCache>
                <c:ptCount val="1"/>
                <c:pt idx="0">
                  <c:v>Сумма наложенных штрафов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PowerPoint]Лист2'!$B$46:$C$46</c:f>
              <c:strCache>
                <c:ptCount val="2"/>
                <c:pt idx="0">
                  <c:v>2021 год </c:v>
                </c:pt>
                <c:pt idx="1">
                  <c:v>2022 год </c:v>
                </c:pt>
              </c:strCache>
            </c:strRef>
          </c:cat>
          <c:val>
            <c:numRef>
              <c:f>'[Диаграмма в Microsoft PowerPoint]Лист2'!$B$47:$C$47</c:f>
              <c:numCache>
                <c:formatCode>General</c:formatCode>
                <c:ptCount val="2"/>
                <c:pt idx="0">
                  <c:v>11593</c:v>
                </c:pt>
                <c:pt idx="1">
                  <c:v>3990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PowerPoint]Лист2'!$A$48</c:f>
              <c:strCache>
                <c:ptCount val="1"/>
                <c:pt idx="0">
                  <c:v>Вынесено предостереждений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PowerPoint]Лист2'!$B$46:$C$46</c:f>
              <c:strCache>
                <c:ptCount val="2"/>
                <c:pt idx="0">
                  <c:v>2021 год </c:v>
                </c:pt>
                <c:pt idx="1">
                  <c:v>2022 год </c:v>
                </c:pt>
              </c:strCache>
            </c:strRef>
          </c:cat>
          <c:val>
            <c:numRef>
              <c:f>'[Диаграмма в Microsoft PowerPoint]Лист2'!$B$48:$C$48</c:f>
              <c:numCache>
                <c:formatCode>General</c:formatCode>
                <c:ptCount val="2"/>
                <c:pt idx="0">
                  <c:v>80</c:v>
                </c:pt>
                <c:pt idx="1">
                  <c:v>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41312"/>
        <c:axId val="184142848"/>
      </c:barChart>
      <c:catAx>
        <c:axId val="18414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142848"/>
        <c:crosses val="autoZero"/>
        <c:auto val="1"/>
        <c:lblAlgn val="ctr"/>
        <c:lblOffset val="100"/>
        <c:noMultiLvlLbl val="0"/>
      </c:catAx>
      <c:valAx>
        <c:axId val="18414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14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PowerPoint]Лист2'!$B$5</c:f>
              <c:strCache>
                <c:ptCount val="1"/>
                <c:pt idx="0">
                  <c:v>2021 год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PowerPoint]Лист2'!$A$6:$A$11</c:f>
              <c:strCache>
                <c:ptCount val="6"/>
                <c:pt idx="0">
                  <c:v>Проведено проверок </c:v>
                </c:pt>
                <c:pt idx="1">
                  <c:v>выявлено нарушений</c:v>
                </c:pt>
                <c:pt idx="2">
                  <c:v>назначено административных наказаний, в т.ч.:</c:v>
                </c:pt>
                <c:pt idx="3">
                  <c:v>приостановление деятельности </c:v>
                </c:pt>
                <c:pt idx="4">
                  <c:v>предупреждение взамен административного штрафа</c:v>
                </c:pt>
                <c:pt idx="5">
                  <c:v>предупреждение</c:v>
                </c:pt>
              </c:strCache>
            </c:strRef>
          </c:cat>
          <c:val>
            <c:numRef>
              <c:f>'[Диаграмма в Microsoft PowerPoint]Лист2'!$B$6:$B$11</c:f>
              <c:numCache>
                <c:formatCode>General</c:formatCode>
                <c:ptCount val="6"/>
                <c:pt idx="0">
                  <c:v>492</c:v>
                </c:pt>
                <c:pt idx="1">
                  <c:v>2050</c:v>
                </c:pt>
                <c:pt idx="2">
                  <c:v>197</c:v>
                </c:pt>
                <c:pt idx="3">
                  <c:v>1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PowerPoint]Лист2'!$C$5</c:f>
              <c:strCache>
                <c:ptCount val="1"/>
                <c:pt idx="0">
                  <c:v>2022 год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PowerPoint]Лист2'!$A$6:$A$11</c:f>
              <c:strCache>
                <c:ptCount val="6"/>
                <c:pt idx="0">
                  <c:v>Проведено проверок </c:v>
                </c:pt>
                <c:pt idx="1">
                  <c:v>выявлено нарушений</c:v>
                </c:pt>
                <c:pt idx="2">
                  <c:v>назначено административных наказаний, в т.ч.:</c:v>
                </c:pt>
                <c:pt idx="3">
                  <c:v>приостановление деятельности </c:v>
                </c:pt>
                <c:pt idx="4">
                  <c:v>предупреждение взамен административного штрафа</c:v>
                </c:pt>
                <c:pt idx="5">
                  <c:v>предупреждение</c:v>
                </c:pt>
              </c:strCache>
            </c:strRef>
          </c:cat>
          <c:val>
            <c:numRef>
              <c:f>'[Диаграмма в Microsoft PowerPoint]Лист2'!$C$6:$C$11</c:f>
              <c:numCache>
                <c:formatCode>General</c:formatCode>
                <c:ptCount val="6"/>
                <c:pt idx="0">
                  <c:v>384</c:v>
                </c:pt>
                <c:pt idx="1">
                  <c:v>898</c:v>
                </c:pt>
                <c:pt idx="2">
                  <c:v>123</c:v>
                </c:pt>
                <c:pt idx="3">
                  <c:v>1</c:v>
                </c:pt>
                <c:pt idx="4">
                  <c:v>23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038976"/>
        <c:axId val="125040512"/>
      </c:barChart>
      <c:catAx>
        <c:axId val="12503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25040512"/>
        <c:crosses val="autoZero"/>
        <c:auto val="1"/>
        <c:lblAlgn val="ctr"/>
        <c:lblOffset val="100"/>
        <c:noMultiLvlLbl val="0"/>
      </c:catAx>
      <c:valAx>
        <c:axId val="12504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03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999488"/>
        <c:axId val="202001024"/>
      </c:barChart>
      <c:catAx>
        <c:axId val="20199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u="sng"/>
            </a:pPr>
            <a:endParaRPr lang="ru-RU"/>
          </a:p>
        </c:txPr>
        <c:crossAx val="202001024"/>
        <c:crosses val="autoZero"/>
        <c:auto val="1"/>
        <c:lblAlgn val="ctr"/>
        <c:lblOffset val="100"/>
        <c:noMultiLvlLbl val="0"/>
      </c:catAx>
      <c:valAx>
        <c:axId val="2020010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1999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654272"/>
        <c:axId val="201655808"/>
      </c:barChart>
      <c:catAx>
        <c:axId val="201654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u="sng"/>
            </a:pPr>
            <a:endParaRPr lang="ru-RU"/>
          </a:p>
        </c:txPr>
        <c:crossAx val="201655808"/>
        <c:crosses val="autoZero"/>
        <c:auto val="1"/>
        <c:lblAlgn val="ctr"/>
        <c:lblOffset val="100"/>
        <c:noMultiLvlLbl val="0"/>
      </c:catAx>
      <c:valAx>
        <c:axId val="20165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654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 u="sng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2 в Microsoft PowerPoint]Лист4'!$B$3</c:f>
              <c:strCache>
                <c:ptCount val="1"/>
                <c:pt idx="0">
                  <c:v>2021 год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2 в Microsoft PowerPoint]Лист4'!$A$4:$A$11</c:f>
              <c:strCache>
                <c:ptCount val="8"/>
                <c:pt idx="0">
                  <c:v>Проведено проверок </c:v>
                </c:pt>
                <c:pt idx="1">
                  <c:v>выявлено нарушений</c:v>
                </c:pt>
                <c:pt idx="2">
                  <c:v>назначено административных наказаний, в т.ч.:</c:v>
                </c:pt>
                <c:pt idx="3">
                  <c:v>приостановление деятельности </c:v>
                </c:pt>
                <c:pt idx="4">
                  <c:v>предупреждение взамен административного штрафа</c:v>
                </c:pt>
                <c:pt idx="5">
                  <c:v>предупреждение</c:v>
                </c:pt>
                <c:pt idx="6">
                  <c:v>Сумма наложенных штрафов</c:v>
                </c:pt>
                <c:pt idx="7">
                  <c:v>Вынесено предостереждений </c:v>
                </c:pt>
              </c:strCache>
            </c:strRef>
          </c:cat>
          <c:val>
            <c:numRef>
              <c:f>'[Диаграмма 2 в Microsoft PowerPoint]Лист4'!$B$4:$B$11</c:f>
              <c:numCache>
                <c:formatCode>General</c:formatCode>
                <c:ptCount val="8"/>
                <c:pt idx="0">
                  <c:v>183</c:v>
                </c:pt>
                <c:pt idx="1">
                  <c:v>2740</c:v>
                </c:pt>
                <c:pt idx="2">
                  <c:v>143</c:v>
                </c:pt>
                <c:pt idx="3">
                  <c:v>1</c:v>
                </c:pt>
                <c:pt idx="4">
                  <c:v>19</c:v>
                </c:pt>
                <c:pt idx="5">
                  <c:v>0</c:v>
                </c:pt>
                <c:pt idx="6">
                  <c:v>369</c:v>
                </c:pt>
                <c:pt idx="7">
                  <c:v>44</c:v>
                </c:pt>
              </c:numCache>
            </c:numRef>
          </c:val>
        </c:ser>
        <c:ser>
          <c:idx val="1"/>
          <c:order val="1"/>
          <c:tx>
            <c:strRef>
              <c:f>'[Диаграмма 2 в Microsoft PowerPoint]Лист4'!$C$3</c:f>
              <c:strCache>
                <c:ptCount val="1"/>
                <c:pt idx="0">
                  <c:v>2022 год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2 в Microsoft PowerPoint]Лист4'!$A$4:$A$11</c:f>
              <c:strCache>
                <c:ptCount val="8"/>
                <c:pt idx="0">
                  <c:v>Проведено проверок </c:v>
                </c:pt>
                <c:pt idx="1">
                  <c:v>выявлено нарушений</c:v>
                </c:pt>
                <c:pt idx="2">
                  <c:v>назначено административных наказаний, в т.ч.:</c:v>
                </c:pt>
                <c:pt idx="3">
                  <c:v>приостановление деятельности </c:v>
                </c:pt>
                <c:pt idx="4">
                  <c:v>предупреждение взамен административного штрафа</c:v>
                </c:pt>
                <c:pt idx="5">
                  <c:v>предупреждение</c:v>
                </c:pt>
                <c:pt idx="6">
                  <c:v>Сумма наложенных штрафов</c:v>
                </c:pt>
                <c:pt idx="7">
                  <c:v>Вынесено предостереждений </c:v>
                </c:pt>
              </c:strCache>
            </c:strRef>
          </c:cat>
          <c:val>
            <c:numRef>
              <c:f>'[Диаграмма 2 в Microsoft PowerPoint]Лист4'!$C$4:$C$11</c:f>
              <c:numCache>
                <c:formatCode>General</c:formatCode>
                <c:ptCount val="8"/>
                <c:pt idx="0">
                  <c:v>50</c:v>
                </c:pt>
                <c:pt idx="1">
                  <c:v>775</c:v>
                </c:pt>
                <c:pt idx="2">
                  <c:v>49</c:v>
                </c:pt>
                <c:pt idx="3">
                  <c:v>0</c:v>
                </c:pt>
                <c:pt idx="4">
                  <c:v>2</c:v>
                </c:pt>
                <c:pt idx="5">
                  <c:v>10</c:v>
                </c:pt>
                <c:pt idx="6">
                  <c:v>144</c:v>
                </c:pt>
                <c:pt idx="7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047488"/>
        <c:axId val="204049024"/>
      </c:barChart>
      <c:catAx>
        <c:axId val="204047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204049024"/>
        <c:crosses val="autoZero"/>
        <c:auto val="1"/>
        <c:lblAlgn val="ctr"/>
        <c:lblOffset val="100"/>
        <c:noMultiLvlLbl val="0"/>
      </c:catAx>
      <c:valAx>
        <c:axId val="20404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 baseline="0"/>
            </a:pPr>
            <a:endParaRPr lang="ru-RU"/>
          </a:p>
        </c:txPr>
        <c:crossAx val="204047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04928"/>
        <c:axId val="210209408"/>
      </c:barChart>
      <c:catAx>
        <c:axId val="210204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u="sng"/>
            </a:pPr>
            <a:endParaRPr lang="ru-RU"/>
          </a:p>
        </c:txPr>
        <c:crossAx val="210209408"/>
        <c:crosses val="autoZero"/>
        <c:auto val="1"/>
        <c:lblAlgn val="ctr"/>
        <c:lblOffset val="100"/>
        <c:noMultiLvlLbl val="0"/>
      </c:catAx>
      <c:valAx>
        <c:axId val="2102094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02049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7042725" cy="1902142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445A-ACEE-43BA-9809-7FB4E01D5E5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78FB6-DE59-4A32-BF57-F47A1DD67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32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0C5-5B33-451C-A453-45CFD2796A6F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3327-9DF7-4C9B-B3FB-DC0B1EE5AD6E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981-0574-47D3-8074-DDD8E2FC0D87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578C-CD10-460F-B423-E868BAD9A45A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C14-5304-4576-8BCB-E8C35C86ADBC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0DB-B383-4C34-BE9F-5243CB34A075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5E90-BFED-411A-8C14-15353B1E358C}" type="datetime1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6C35-E865-45DC-8DDD-311361DDF752}" type="datetime1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7097-4395-4839-A26E-2C9B74C35A39}" type="datetime1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FA9F-8C54-4437-90A7-BCA5CC0AA982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0D6-5FB3-44AC-89D9-F1D5EE99A182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5B17C-A95E-410C-A34E-50E53E51FCDE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0738" y="2708920"/>
            <a:ext cx="7772400" cy="1470025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spcAft>
                <a:spcPts val="300"/>
              </a:spcAft>
            </a:pPr>
            <a:r>
              <a:rPr lang="ru-RU" sz="20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ДОКЛАД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 ПРАВОПРИМЕНИТЕЛЬНОЙ ПРАКТИКИ</a:t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КОНТРОЛЬНО-НАДЗОРНОЙ ДЕЯТЕЛЬНОСТИ 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ЗАБАЙКАЛЬСКОМ УПРАВЛЕНИИ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ФЕДЕРАЛЬНОЙ СЛУЖБЫ ПО ЭКОЛОГИЧЕСКОМУ, ТЕХНОЛОГИЧЕСКОМУ И АТОМНОМУ НАДЗОРУ</a:t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В ОБЛАСТИ ПРОМЫШЛЕННОЙ БЕЗОПАСНОСТИ </a:t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12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МЕСЯЦЕВ 2022 г.</a:t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28 февраля 2023 г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75656" y="150403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Забайкальское  управление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экологическому, технологическому и атомному надзору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fld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99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23807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Надзор за саморегулируемыми организациями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374156"/>
              </p:ext>
            </p:extLst>
          </p:nvPr>
        </p:nvGraphicFramePr>
        <p:xfrm>
          <a:off x="107504" y="1806969"/>
          <a:ext cx="8928992" cy="450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849253"/>
              </p:ext>
            </p:extLst>
          </p:nvPr>
        </p:nvGraphicFramePr>
        <p:xfrm>
          <a:off x="4597865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493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23807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Надзор за гидротехническими сооружениями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119369"/>
              </p:ext>
            </p:extLst>
          </p:nvPr>
        </p:nvGraphicFramePr>
        <p:xfrm>
          <a:off x="4597865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2492896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объектах гидротехнических  сооружений (ГТС)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проведено за 2022 год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17 проверок,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 постоянному надзору – 6. Выявлено и предписано к устранению 101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фактам выявленных нарушений наложено 5 административных штрафов на сумму 48 тыс. руб., взыскано 82 тыс. руб.( за счет ранее наложенных административных взысканий)  Предостережений – 0. В настоящее время количество бесхозяйных ГТС, поднадзорных Забайкальскому управлению – 42,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Забайкальском крае –2, в Республике Бурятия –40.</a:t>
            </a:r>
          </a:p>
        </p:txBody>
      </p:sp>
    </p:spTree>
    <p:extLst>
      <p:ext uri="{BB962C8B-B14F-4D97-AF65-F5344CB8AC3E}">
        <p14:creationId xmlns:p14="http://schemas.microsoft.com/office/powerpoint/2010/main" val="271618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4470" y="2276872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400050"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мероприятия -доведение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подконтрольных организаций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недопустимых действиях в рамках эксплуатации опасных производственных объектов и последствиях нарушений требований промышленной безопасности, а также о санкциях, применяемых к нарушителям.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38123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проведения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7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0698" y="206084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Забайкальское управление </a:t>
            </a:r>
            <a:r>
              <a:rPr lang="ru-RU" dirty="0" err="1" smtClean="0"/>
              <a:t>Ростехнадзора</a:t>
            </a:r>
            <a:r>
              <a:rPr lang="ru-RU" dirty="0" smtClean="0"/>
              <a:t>, </a:t>
            </a:r>
            <a:r>
              <a:rPr lang="ru-RU" dirty="0"/>
              <a:t>являясь органом федерального государственного надзора в области промышленной безопасности, федерального государственного энергетического надзора, федерального государственного контроля (надзора) за соблюдением требований законодательства об энергосбережении и о повышении энергетической эффективности,  федерального государственного надзора в области безопасности гидротехнических сооружений, федерального государственного строительного надзора (за исключением вопросов федерального государственного строительного надзора в области использования атомной энергии) и федерального государственного надзора за деятельностью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 объектов капитального строительства, осуществляет контроль за соблюдением  подконтрольными организациями требований   нормативных правовых актов на территориях Забайкальского края и Республики Бурятия.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96602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Полномочия Забайкальского управления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57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161766"/>
              </p:ext>
            </p:extLst>
          </p:nvPr>
        </p:nvGraphicFramePr>
        <p:xfrm>
          <a:off x="590514" y="1806969"/>
          <a:ext cx="8085942" cy="443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1640" y="33265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поднадзорных  опасных производственных объектов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3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150403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ФЕДЕРАЛЬНЫЙ ГОСУДАРСТВЕННЫЙ НАДЗОР В ОБЛАСТИ ПРОМЫШЛЕННОЙ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БЕЗОПАСНОСТИ.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Аварийность и травматизм.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517661"/>
              </p:ext>
            </p:extLst>
          </p:nvPr>
        </p:nvGraphicFramePr>
        <p:xfrm>
          <a:off x="755576" y="2132856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144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425920"/>
              </p:ext>
            </p:extLst>
          </p:nvPr>
        </p:nvGraphicFramePr>
        <p:xfrm>
          <a:off x="23775" y="1988840"/>
          <a:ext cx="440420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254639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Промышленная безопасность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578518"/>
              </p:ext>
            </p:extLst>
          </p:nvPr>
        </p:nvGraphicFramePr>
        <p:xfrm>
          <a:off x="4283968" y="2057400"/>
          <a:ext cx="4464496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6180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381235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Промышленная безопасность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831427"/>
              </p:ext>
            </p:extLst>
          </p:nvPr>
        </p:nvGraphicFramePr>
        <p:xfrm>
          <a:off x="395412" y="1988840"/>
          <a:ext cx="8712968" cy="4646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968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23807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Энергетический надзор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50817"/>
              </p:ext>
            </p:extLst>
          </p:nvPr>
        </p:nvGraphicFramePr>
        <p:xfrm>
          <a:off x="107504" y="1806969"/>
          <a:ext cx="4608512" cy="450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994742"/>
              </p:ext>
            </p:extLst>
          </p:nvPr>
        </p:nvGraphicFramePr>
        <p:xfrm>
          <a:off x="4597865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596250"/>
              </p:ext>
            </p:extLst>
          </p:nvPr>
        </p:nvGraphicFramePr>
        <p:xfrm>
          <a:off x="0" y="1628800"/>
          <a:ext cx="90364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6886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136"/>
            <a:ext cx="9153877" cy="5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0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23807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Государственный строительный надзор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290151"/>
              </p:ext>
            </p:extLst>
          </p:nvPr>
        </p:nvGraphicFramePr>
        <p:xfrm>
          <a:off x="107504" y="1806969"/>
          <a:ext cx="4608512" cy="450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499861"/>
              </p:ext>
            </p:extLst>
          </p:nvPr>
        </p:nvGraphicFramePr>
        <p:xfrm>
          <a:off x="4597865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350915"/>
              </p:ext>
            </p:extLst>
          </p:nvPr>
        </p:nvGraphicFramePr>
        <p:xfrm>
          <a:off x="0" y="1806969"/>
          <a:ext cx="8892480" cy="45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52476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13458</TotalTime>
  <Words>310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ДОКЛАД О ПРАВОПРИМЕНИТЕЛЬНОЙ ПРАКТИКИ КОНТРОЛЬНО-НАДЗОРНОЙ ДЕЯТЕЛЬНОСТИ  В ЗАБАЙКАЛЬСКОМ УПРАВЛЕНИИ ФЕДЕРАЛЬНОЙ СЛУЖБЫ ПО ЭКОЛОГИЧЕСКОМУ, ТЕХНОЛОГИЧЕСКОМУ И АТОМНОМУ НАДЗОРУ  В ОБЛАСТИ ПРОМЫШЛЕННОЙ БЕЗОПАСНОСТИ  ЗА 12 МЕСЯЦЕВ 2022 г.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ПРАВОПРИМЕНИТЕЛЬНОЙ ПРАКТИКИ КОНТРОЛЬНО-НАДЗОРНОЙ ДЕЯТЕЛЬНОСТИ  В ЗАБАЙКАЛЬСКОМ УПРАВЛЕНИИ ФЕДЕРАЛЬНОЙ СЛУЖБЫ ПО ЭКОЛОГИЧЕСКОМУ, ТЕХНОЛОГИЧЕСКОМУ И АТОМНОМУ НАДЗОРУ  В ОБЛАСТИ ПРОМЫШЛЕННОЙ БЕЗОПАСНОСТИ  ЗА 9 МЕСЯЦЕВ 2022 г.</dc:title>
  <dc:creator>Татьяна Е. Белозерова</dc:creator>
  <cp:lastModifiedBy>Татьяна Е. Белозерова</cp:lastModifiedBy>
  <cp:revision>30</cp:revision>
  <dcterms:created xsi:type="dcterms:W3CDTF">2022-01-27T02:48:18Z</dcterms:created>
  <dcterms:modified xsi:type="dcterms:W3CDTF">2023-02-27T04:43:39Z</dcterms:modified>
</cp:coreProperties>
</file>