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drawings/drawing1.xml" ContentType="application/vnd.openxmlformats-officedocument.drawingml.chartshapes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4" r:id="rId4"/>
    <p:sldId id="265" r:id="rId5"/>
    <p:sldId id="263" r:id="rId6"/>
    <p:sldId id="258" r:id="rId7"/>
    <p:sldId id="275" r:id="rId8"/>
    <p:sldId id="270" r:id="rId9"/>
    <p:sldId id="276" r:id="rId10"/>
    <p:sldId id="277" r:id="rId11"/>
    <p:sldId id="27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8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Лист1!$B$6:$F$6</c:f>
              <c:strCache>
                <c:ptCount val="5"/>
                <c:pt idx="0">
                  <c:v>всего </c:v>
                </c:pt>
                <c:pt idx="1">
                  <c:v>I класс опасности </c:v>
                </c:pt>
                <c:pt idx="2">
                  <c:v>II класс опасности </c:v>
                </c:pt>
                <c:pt idx="3">
                  <c:v>III класс опасности </c:v>
                </c:pt>
                <c:pt idx="4">
                  <c:v>IV класс опасности </c:v>
                </c:pt>
              </c:strCache>
            </c:strRef>
          </c:cat>
          <c:val>
            <c:numRef>
              <c:f>Лист1!$B$7:$F$7</c:f>
              <c:numCache>
                <c:formatCode>General</c:formatCode>
                <c:ptCount val="5"/>
                <c:pt idx="0" formatCode="0">
                  <c:v>1510</c:v>
                </c:pt>
                <c:pt idx="1">
                  <c:v>9</c:v>
                </c:pt>
                <c:pt idx="2" formatCode="0">
                  <c:v>88</c:v>
                </c:pt>
                <c:pt idx="3" formatCode="0">
                  <c:v>415</c:v>
                </c:pt>
                <c:pt idx="4" formatCode="0">
                  <c:v>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699968"/>
        <c:axId val="187701504"/>
      </c:barChart>
      <c:catAx>
        <c:axId val="18769996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87701504"/>
        <c:crosses val="autoZero"/>
        <c:auto val="1"/>
        <c:lblAlgn val="ctr"/>
        <c:lblOffset val="100"/>
        <c:noMultiLvlLbl val="0"/>
      </c:catAx>
      <c:valAx>
        <c:axId val="187701504"/>
        <c:scaling>
          <c:orientation val="minMax"/>
        </c:scaling>
        <c:delete val="0"/>
        <c:axPos val="l"/>
        <c:majorGridlines/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sz="800">
                <a:effectLst/>
              </a:defRPr>
            </a:pPr>
            <a:endParaRPr lang="ru-RU"/>
          </a:p>
        </c:txPr>
        <c:crossAx val="18769996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243584"/>
        <c:axId val="210245504"/>
      </c:barChart>
      <c:catAx>
        <c:axId val="2102435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 i="0" u="sng"/>
            </a:pPr>
            <a:endParaRPr lang="ru-RU"/>
          </a:p>
        </c:txPr>
        <c:crossAx val="210245504"/>
        <c:crosses val="autoZero"/>
        <c:auto val="1"/>
        <c:lblAlgn val="ctr"/>
        <c:lblOffset val="100"/>
        <c:noMultiLvlLbl val="0"/>
      </c:catAx>
      <c:valAx>
        <c:axId val="210245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02435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400" b="1" u="sng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743000874890638E-2"/>
          <c:y val="5.0925925925925923E-2"/>
          <c:w val="0.78531933508311458"/>
          <c:h val="0.799606663750364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'[Диаграмма 2 в Microsoft PowerPoint]Лист5'!$B$3</c:f>
              <c:strCache>
                <c:ptCount val="1"/>
                <c:pt idx="0">
                  <c:v>2021 год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2 в Microsoft PowerPoint]Лист5'!$A$4:$A$8</c:f>
              <c:strCache>
                <c:ptCount val="5"/>
                <c:pt idx="0">
                  <c:v>Проведено проверок </c:v>
                </c:pt>
                <c:pt idx="1">
                  <c:v>выявлено нарушений</c:v>
                </c:pt>
                <c:pt idx="2">
                  <c:v>наложено административных штрафов </c:v>
                </c:pt>
                <c:pt idx="3">
                  <c:v>предупреждение</c:v>
                </c:pt>
                <c:pt idx="4">
                  <c:v>Сумма наложенных штрафов</c:v>
                </c:pt>
              </c:strCache>
            </c:strRef>
          </c:cat>
          <c:val>
            <c:numRef>
              <c:f>'[Диаграмма 2 в Microsoft PowerPoint]Лист5'!$B$4:$B$8</c:f>
              <c:numCache>
                <c:formatCode>General</c:formatCode>
                <c:ptCount val="5"/>
                <c:pt idx="0">
                  <c:v>145</c:v>
                </c:pt>
                <c:pt idx="1">
                  <c:v>3612</c:v>
                </c:pt>
                <c:pt idx="2">
                  <c:v>36</c:v>
                </c:pt>
                <c:pt idx="3">
                  <c:v>39</c:v>
                </c:pt>
                <c:pt idx="4">
                  <c:v>3945</c:v>
                </c:pt>
              </c:numCache>
            </c:numRef>
          </c:val>
        </c:ser>
        <c:ser>
          <c:idx val="1"/>
          <c:order val="1"/>
          <c:tx>
            <c:strRef>
              <c:f>'[Диаграмма 2 в Microsoft PowerPoint]Лист5'!$C$3</c:f>
              <c:strCache>
                <c:ptCount val="1"/>
                <c:pt idx="0">
                  <c:v>2022 год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2 в Microsoft PowerPoint]Лист5'!$A$4:$A$8</c:f>
              <c:strCache>
                <c:ptCount val="5"/>
                <c:pt idx="0">
                  <c:v>Проведено проверок </c:v>
                </c:pt>
                <c:pt idx="1">
                  <c:v>выявлено нарушений</c:v>
                </c:pt>
                <c:pt idx="2">
                  <c:v>наложено административных штрафов </c:v>
                </c:pt>
                <c:pt idx="3">
                  <c:v>предупреждение</c:v>
                </c:pt>
                <c:pt idx="4">
                  <c:v>Сумма наложенных штрафов</c:v>
                </c:pt>
              </c:strCache>
            </c:strRef>
          </c:cat>
          <c:val>
            <c:numRef>
              <c:f>'[Диаграмма 2 в Microsoft PowerPoint]Лист5'!$C$4:$C$8</c:f>
              <c:numCache>
                <c:formatCode>General</c:formatCode>
                <c:ptCount val="5"/>
                <c:pt idx="0">
                  <c:v>162</c:v>
                </c:pt>
                <c:pt idx="1">
                  <c:v>1258</c:v>
                </c:pt>
                <c:pt idx="2">
                  <c:v>81</c:v>
                </c:pt>
                <c:pt idx="3">
                  <c:v>48</c:v>
                </c:pt>
                <c:pt idx="4">
                  <c:v>2510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061312"/>
        <c:axId val="183300096"/>
      </c:barChart>
      <c:catAx>
        <c:axId val="182061312"/>
        <c:scaling>
          <c:orientation val="minMax"/>
        </c:scaling>
        <c:delete val="0"/>
        <c:axPos val="b"/>
        <c:majorTickMark val="out"/>
        <c:minorTickMark val="none"/>
        <c:tickLblPos val="nextTo"/>
        <c:crossAx val="183300096"/>
        <c:crosses val="autoZero"/>
        <c:auto val="1"/>
        <c:lblAlgn val="ctr"/>
        <c:lblOffset val="100"/>
        <c:noMultiLvlLbl val="0"/>
      </c:catAx>
      <c:valAx>
        <c:axId val="183300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20613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000" baseline="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2056448"/>
        <c:axId val="202057984"/>
      </c:barChart>
      <c:catAx>
        <c:axId val="202056448"/>
        <c:scaling>
          <c:orientation val="minMax"/>
        </c:scaling>
        <c:delete val="0"/>
        <c:axPos val="b"/>
        <c:majorTickMark val="out"/>
        <c:minorTickMark val="none"/>
        <c:tickLblPos val="nextTo"/>
        <c:crossAx val="202057984"/>
        <c:crosses val="autoZero"/>
        <c:auto val="1"/>
        <c:lblAlgn val="ctr"/>
        <c:lblOffset val="100"/>
        <c:noMultiLvlLbl val="0"/>
      </c:catAx>
      <c:valAx>
        <c:axId val="20205798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020564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 algn="ctr"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966784"/>
        <c:axId val="206968320"/>
      </c:barChart>
      <c:catAx>
        <c:axId val="2069667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 i="0" u="sng"/>
            </a:pPr>
            <a:endParaRPr lang="ru-RU"/>
          </a:p>
        </c:txPr>
        <c:crossAx val="206968320"/>
        <c:crosses val="autoZero"/>
        <c:auto val="1"/>
        <c:lblAlgn val="ctr"/>
        <c:lblOffset val="100"/>
        <c:noMultiLvlLbl val="0"/>
      </c:catAx>
      <c:valAx>
        <c:axId val="206968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69667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400" b="1" u="sng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433664"/>
        <c:axId val="94483584"/>
      </c:barChart>
      <c:catAx>
        <c:axId val="544336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 i="0" u="sng"/>
            </a:pPr>
            <a:endParaRPr lang="ru-RU"/>
          </a:p>
        </c:txPr>
        <c:crossAx val="94483584"/>
        <c:crosses val="autoZero"/>
        <c:auto val="1"/>
        <c:lblAlgn val="ctr"/>
        <c:lblOffset val="100"/>
        <c:noMultiLvlLbl val="0"/>
      </c:catAx>
      <c:valAx>
        <c:axId val="94483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4336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400" b="1" u="sng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Лист1!$A$3</c:f>
              <c:strCache>
                <c:ptCount val="1"/>
                <c:pt idx="0">
                  <c:v>тяжелый  травматизм (чел.)</c:v>
                </c:pt>
              </c:strCache>
            </c:strRef>
          </c:tx>
          <c:marker>
            <c:symbol val="none"/>
          </c:marker>
          <c:cat>
            <c:numRef>
              <c:f>Лист1!$B$2:$H$2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Лист1!$B$3:$H$3</c:f>
              <c:numCache>
                <c:formatCode>General</c:formatCode>
                <c:ptCount val="7"/>
                <c:pt idx="0">
                  <c:v>7</c:v>
                </c:pt>
                <c:pt idx="1">
                  <c:v>6</c:v>
                </c:pt>
                <c:pt idx="2">
                  <c:v>5</c:v>
                </c:pt>
                <c:pt idx="3">
                  <c:v>10</c:v>
                </c:pt>
                <c:pt idx="4">
                  <c:v>0</c:v>
                </c:pt>
                <c:pt idx="5">
                  <c:v>3</c:v>
                </c:pt>
                <c:pt idx="6">
                  <c:v>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аварийность</c:v>
                </c:pt>
              </c:strCache>
            </c:strRef>
          </c:tx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Лист1!$B$2:$H$2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Лист1!$B$4:$H$4</c:f>
              <c:numCache>
                <c:formatCode>General</c:formatCode>
                <c:ptCount val="7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7</c:v>
                </c:pt>
                <c:pt idx="6">
                  <c:v>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Лист1!$A$5</c:f>
              <c:strCache>
                <c:ptCount val="1"/>
                <c:pt idx="0">
                  <c:v>смертельный травматизм</c:v>
                </c:pt>
              </c:strCache>
            </c:strRef>
          </c:tx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Лист1!$B$2:$H$2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Лист1!$B$5:$H$5</c:f>
              <c:numCache>
                <c:formatCode>General</c:formatCode>
                <c:ptCount val="7"/>
                <c:pt idx="0">
                  <c:v>5</c:v>
                </c:pt>
                <c:pt idx="1">
                  <c:v>11</c:v>
                </c:pt>
                <c:pt idx="2">
                  <c:v>5</c:v>
                </c:pt>
                <c:pt idx="3">
                  <c:v>6</c:v>
                </c:pt>
                <c:pt idx="4">
                  <c:v>3</c:v>
                </c:pt>
                <c:pt idx="5">
                  <c:v>7</c:v>
                </c:pt>
                <c:pt idx="6">
                  <c:v>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Лист1!$A$6</c:f>
              <c:strCache>
                <c:ptCount val="1"/>
                <c:pt idx="0">
                  <c:v>Всего случаев травматизма</c:v>
                </c:pt>
              </c:strCache>
            </c:strRef>
          </c:tx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Лист1!$B$2:$H$2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Лист1!$B$6:$H$6</c:f>
              <c:numCache>
                <c:formatCode>General</c:formatCode>
                <c:ptCount val="7"/>
                <c:pt idx="0">
                  <c:v>12</c:v>
                </c:pt>
                <c:pt idx="1">
                  <c:v>17</c:v>
                </c:pt>
                <c:pt idx="2">
                  <c:v>10</c:v>
                </c:pt>
                <c:pt idx="3">
                  <c:v>16</c:v>
                </c:pt>
                <c:pt idx="4">
                  <c:v>3</c:v>
                </c:pt>
                <c:pt idx="5">
                  <c:v>10</c:v>
                </c:pt>
                <c:pt idx="6">
                  <c:v>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7765888"/>
        <c:axId val="187767424"/>
      </c:lineChart>
      <c:catAx>
        <c:axId val="187765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87767424"/>
        <c:crosses val="autoZero"/>
        <c:auto val="1"/>
        <c:lblAlgn val="ctr"/>
        <c:lblOffset val="100"/>
        <c:noMultiLvlLbl val="0"/>
      </c:catAx>
      <c:valAx>
        <c:axId val="187767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8776588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Лист2!$A$6</c:f>
              <c:strCache>
                <c:ptCount val="1"/>
                <c:pt idx="0">
                  <c:v>Проведено проверок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Лист2!$B$3:$C$5</c:f>
              <c:strCache>
                <c:ptCount val="2"/>
                <c:pt idx="0">
                  <c:v>2021 год </c:v>
                </c:pt>
                <c:pt idx="1">
                  <c:v>2022 год </c:v>
                </c:pt>
              </c:strCache>
            </c:strRef>
          </c:cat>
          <c:val>
            <c:numRef>
              <c:f>Лист2!$B$6:$C$6</c:f>
              <c:numCache>
                <c:formatCode>General</c:formatCode>
                <c:ptCount val="2"/>
                <c:pt idx="0">
                  <c:v>492</c:v>
                </c:pt>
                <c:pt idx="1">
                  <c:v>384</c:v>
                </c:pt>
              </c:numCache>
            </c:numRef>
          </c:val>
        </c:ser>
        <c:ser>
          <c:idx val="1"/>
          <c:order val="1"/>
          <c:tx>
            <c:strRef>
              <c:f>Лист2!$A$7</c:f>
              <c:strCache>
                <c:ptCount val="1"/>
                <c:pt idx="0">
                  <c:v>выявлено нарушений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7777777777778286E-3"/>
                  <c:y val="0.21759259259259259"/>
                </c:manualLayout>
              </c:layout>
              <c:numFmt formatCode="#,##0.00" sourceLinked="0"/>
              <c:spPr>
                <a:ln>
                  <a:solidFill>
                    <a:schemeClr val="bg1">
                      <a:alpha val="70000"/>
                    </a:schemeClr>
                  </a:solidFill>
                </a:ln>
              </c:spPr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3333333333333332E-3"/>
                  <c:y val="6.4814814814814811E-2"/>
                </c:manualLayout>
              </c:layout>
              <c:numFmt formatCode="#,##0.00" sourceLinked="0"/>
              <c:spPr>
                <a:ln>
                  <a:solidFill>
                    <a:schemeClr val="bg1">
                      <a:alpha val="70000"/>
                    </a:schemeClr>
                  </a:solidFill>
                </a:ln>
              </c:spPr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spPr>
              <a:ln>
                <a:solidFill>
                  <a:schemeClr val="bg1">
                    <a:alpha val="70000"/>
                  </a:schemeClr>
                </a:solidFill>
              </a:ln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Лист2!$B$3:$C$5</c:f>
              <c:strCache>
                <c:ptCount val="2"/>
                <c:pt idx="0">
                  <c:v>2021 год </c:v>
                </c:pt>
                <c:pt idx="1">
                  <c:v>2022 год </c:v>
                </c:pt>
              </c:strCache>
            </c:strRef>
          </c:cat>
          <c:val>
            <c:numRef>
              <c:f>Лист2!$B$7:$C$7</c:f>
              <c:numCache>
                <c:formatCode>General</c:formatCode>
                <c:ptCount val="2"/>
                <c:pt idx="0">
                  <c:v>2050</c:v>
                </c:pt>
                <c:pt idx="1">
                  <c:v>898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201943296"/>
        <c:axId val="201949184"/>
        <c:axId val="0"/>
      </c:bar3DChart>
      <c:catAx>
        <c:axId val="20194329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 u="sng"/>
            </a:pPr>
            <a:endParaRPr lang="ru-RU"/>
          </a:p>
        </c:txPr>
        <c:crossAx val="201949184"/>
        <c:crosses val="autoZero"/>
        <c:auto val="1"/>
        <c:lblAlgn val="ctr"/>
        <c:lblOffset val="100"/>
        <c:noMultiLvlLbl val="0"/>
      </c:catAx>
      <c:valAx>
        <c:axId val="20194918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0194329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400" b="1" u="sng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'[Диаграмма в Microsoft PowerPoint]Лист2'!$A$47</c:f>
              <c:strCache>
                <c:ptCount val="1"/>
                <c:pt idx="0">
                  <c:v>Сумма наложенных штрафов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в Microsoft PowerPoint]Лист2'!$B$46:$C$46</c:f>
              <c:strCache>
                <c:ptCount val="2"/>
                <c:pt idx="0">
                  <c:v>2021 год </c:v>
                </c:pt>
                <c:pt idx="1">
                  <c:v>2022 год </c:v>
                </c:pt>
              </c:strCache>
            </c:strRef>
          </c:cat>
          <c:val>
            <c:numRef>
              <c:f>'[Диаграмма в Microsoft PowerPoint]Лист2'!$B$47:$C$47</c:f>
              <c:numCache>
                <c:formatCode>General</c:formatCode>
                <c:ptCount val="2"/>
                <c:pt idx="0">
                  <c:v>11593</c:v>
                </c:pt>
                <c:pt idx="1">
                  <c:v>3990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PowerPoint]Лист2'!$A$48</c:f>
              <c:strCache>
                <c:ptCount val="1"/>
                <c:pt idx="0">
                  <c:v>Вынесено предостереждений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в Microsoft PowerPoint]Лист2'!$B$46:$C$46</c:f>
              <c:strCache>
                <c:ptCount val="2"/>
                <c:pt idx="0">
                  <c:v>2021 год </c:v>
                </c:pt>
                <c:pt idx="1">
                  <c:v>2022 год </c:v>
                </c:pt>
              </c:strCache>
            </c:strRef>
          </c:cat>
          <c:val>
            <c:numRef>
              <c:f>'[Диаграмма в Microsoft PowerPoint]Лист2'!$B$48:$C$48</c:f>
              <c:numCache>
                <c:formatCode>General</c:formatCode>
                <c:ptCount val="2"/>
                <c:pt idx="0">
                  <c:v>80</c:v>
                </c:pt>
                <c:pt idx="1">
                  <c:v>138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141312"/>
        <c:axId val="184142848"/>
      </c:barChart>
      <c:catAx>
        <c:axId val="184141312"/>
        <c:scaling>
          <c:orientation val="minMax"/>
        </c:scaling>
        <c:delete val="0"/>
        <c:axPos val="b"/>
        <c:majorTickMark val="out"/>
        <c:minorTickMark val="none"/>
        <c:tickLblPos val="nextTo"/>
        <c:crossAx val="184142848"/>
        <c:crosses val="autoZero"/>
        <c:auto val="1"/>
        <c:lblAlgn val="ctr"/>
        <c:lblOffset val="100"/>
        <c:noMultiLvlLbl val="0"/>
      </c:catAx>
      <c:valAx>
        <c:axId val="184142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41413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'[Диаграмма в Microsoft PowerPoint]Лист2'!$B$5</c:f>
              <c:strCache>
                <c:ptCount val="1"/>
                <c:pt idx="0">
                  <c:v>2021 год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в Microsoft PowerPoint]Лист2'!$A$6:$A$11</c:f>
              <c:strCache>
                <c:ptCount val="6"/>
                <c:pt idx="0">
                  <c:v>Проведено проверок </c:v>
                </c:pt>
                <c:pt idx="1">
                  <c:v>выявлено нарушений</c:v>
                </c:pt>
                <c:pt idx="2">
                  <c:v>назначено административных наказаний, в т.ч.:</c:v>
                </c:pt>
                <c:pt idx="3">
                  <c:v>приостановление деятельности </c:v>
                </c:pt>
                <c:pt idx="4">
                  <c:v>предупреждение взамен административного штрафа</c:v>
                </c:pt>
                <c:pt idx="5">
                  <c:v>предупреждение</c:v>
                </c:pt>
              </c:strCache>
            </c:strRef>
          </c:cat>
          <c:val>
            <c:numRef>
              <c:f>'[Диаграмма в Microsoft PowerPoint]Лист2'!$B$6:$B$11</c:f>
              <c:numCache>
                <c:formatCode>General</c:formatCode>
                <c:ptCount val="6"/>
                <c:pt idx="0">
                  <c:v>492</c:v>
                </c:pt>
                <c:pt idx="1">
                  <c:v>2050</c:v>
                </c:pt>
                <c:pt idx="2">
                  <c:v>197</c:v>
                </c:pt>
                <c:pt idx="3">
                  <c:v>1</c:v>
                </c:pt>
                <c:pt idx="4">
                  <c:v>7</c:v>
                </c:pt>
                <c:pt idx="5">
                  <c:v>8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PowerPoint]Лист2'!$C$5</c:f>
              <c:strCache>
                <c:ptCount val="1"/>
                <c:pt idx="0">
                  <c:v>2022 год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в Microsoft PowerPoint]Лист2'!$A$6:$A$11</c:f>
              <c:strCache>
                <c:ptCount val="6"/>
                <c:pt idx="0">
                  <c:v>Проведено проверок </c:v>
                </c:pt>
                <c:pt idx="1">
                  <c:v>выявлено нарушений</c:v>
                </c:pt>
                <c:pt idx="2">
                  <c:v>назначено административных наказаний, в т.ч.:</c:v>
                </c:pt>
                <c:pt idx="3">
                  <c:v>приостановление деятельности </c:v>
                </c:pt>
                <c:pt idx="4">
                  <c:v>предупреждение взамен административного штрафа</c:v>
                </c:pt>
                <c:pt idx="5">
                  <c:v>предупреждение</c:v>
                </c:pt>
              </c:strCache>
            </c:strRef>
          </c:cat>
          <c:val>
            <c:numRef>
              <c:f>'[Диаграмма в Microsoft PowerPoint]Лист2'!$C$6:$C$11</c:f>
              <c:numCache>
                <c:formatCode>General</c:formatCode>
                <c:ptCount val="6"/>
                <c:pt idx="0">
                  <c:v>384</c:v>
                </c:pt>
                <c:pt idx="1">
                  <c:v>898</c:v>
                </c:pt>
                <c:pt idx="2">
                  <c:v>123</c:v>
                </c:pt>
                <c:pt idx="3">
                  <c:v>1</c:v>
                </c:pt>
                <c:pt idx="4">
                  <c:v>23</c:v>
                </c:pt>
                <c:pt idx="5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5038976"/>
        <c:axId val="125040512"/>
      </c:barChart>
      <c:catAx>
        <c:axId val="1250389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="1" i="0" baseline="0"/>
            </a:pPr>
            <a:endParaRPr lang="ru-RU"/>
          </a:p>
        </c:txPr>
        <c:crossAx val="125040512"/>
        <c:crosses val="autoZero"/>
        <c:auto val="1"/>
        <c:lblAlgn val="ctr"/>
        <c:lblOffset val="100"/>
        <c:noMultiLvlLbl val="0"/>
      </c:catAx>
      <c:valAx>
        <c:axId val="1250405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50389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1999488"/>
        <c:axId val="202001024"/>
      </c:barChart>
      <c:catAx>
        <c:axId val="201999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 u="sng"/>
            </a:pPr>
            <a:endParaRPr lang="ru-RU"/>
          </a:p>
        </c:txPr>
        <c:crossAx val="202001024"/>
        <c:crosses val="autoZero"/>
        <c:auto val="1"/>
        <c:lblAlgn val="ctr"/>
        <c:lblOffset val="100"/>
        <c:noMultiLvlLbl val="0"/>
      </c:catAx>
      <c:valAx>
        <c:axId val="20200102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019994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1654272"/>
        <c:axId val="201655808"/>
      </c:barChart>
      <c:catAx>
        <c:axId val="2016542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 i="0" u="sng"/>
            </a:pPr>
            <a:endParaRPr lang="ru-RU"/>
          </a:p>
        </c:txPr>
        <c:crossAx val="201655808"/>
        <c:crosses val="autoZero"/>
        <c:auto val="1"/>
        <c:lblAlgn val="ctr"/>
        <c:lblOffset val="100"/>
        <c:noMultiLvlLbl val="0"/>
      </c:catAx>
      <c:valAx>
        <c:axId val="201655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16542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400" b="1" u="sng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'[Диаграмма 2 в Microsoft PowerPoint]Лист4'!$B$3</c:f>
              <c:strCache>
                <c:ptCount val="1"/>
                <c:pt idx="0">
                  <c:v>2021 год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6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2 в Microsoft PowerPoint]Лист4'!$A$4:$A$11</c:f>
              <c:strCache>
                <c:ptCount val="8"/>
                <c:pt idx="0">
                  <c:v>Проведено проверок </c:v>
                </c:pt>
                <c:pt idx="1">
                  <c:v>выявлено нарушений</c:v>
                </c:pt>
                <c:pt idx="2">
                  <c:v>назначено административных наказаний, в т.ч.:</c:v>
                </c:pt>
                <c:pt idx="3">
                  <c:v>приостановление деятельности </c:v>
                </c:pt>
                <c:pt idx="4">
                  <c:v>предупреждение взамен административного штрафа</c:v>
                </c:pt>
                <c:pt idx="5">
                  <c:v>предупреждение</c:v>
                </c:pt>
                <c:pt idx="6">
                  <c:v>Сумма наложенных штрафов</c:v>
                </c:pt>
                <c:pt idx="7">
                  <c:v>Вынесено предостереждений </c:v>
                </c:pt>
              </c:strCache>
            </c:strRef>
          </c:cat>
          <c:val>
            <c:numRef>
              <c:f>'[Диаграмма 2 в Microsoft PowerPoint]Лист4'!$B$4:$B$11</c:f>
              <c:numCache>
                <c:formatCode>General</c:formatCode>
                <c:ptCount val="8"/>
                <c:pt idx="0">
                  <c:v>183</c:v>
                </c:pt>
                <c:pt idx="1">
                  <c:v>2740</c:v>
                </c:pt>
                <c:pt idx="2">
                  <c:v>143</c:v>
                </c:pt>
                <c:pt idx="3">
                  <c:v>1</c:v>
                </c:pt>
                <c:pt idx="4">
                  <c:v>19</c:v>
                </c:pt>
                <c:pt idx="5">
                  <c:v>0</c:v>
                </c:pt>
                <c:pt idx="6">
                  <c:v>369</c:v>
                </c:pt>
                <c:pt idx="7">
                  <c:v>44</c:v>
                </c:pt>
              </c:numCache>
            </c:numRef>
          </c:val>
        </c:ser>
        <c:ser>
          <c:idx val="1"/>
          <c:order val="1"/>
          <c:tx>
            <c:strRef>
              <c:f>'[Диаграмма 2 в Microsoft PowerPoint]Лист4'!$C$3</c:f>
              <c:strCache>
                <c:ptCount val="1"/>
                <c:pt idx="0">
                  <c:v>2022 год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600" baseline="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2 в Microsoft PowerPoint]Лист4'!$A$4:$A$11</c:f>
              <c:strCache>
                <c:ptCount val="8"/>
                <c:pt idx="0">
                  <c:v>Проведено проверок </c:v>
                </c:pt>
                <c:pt idx="1">
                  <c:v>выявлено нарушений</c:v>
                </c:pt>
                <c:pt idx="2">
                  <c:v>назначено административных наказаний, в т.ч.:</c:v>
                </c:pt>
                <c:pt idx="3">
                  <c:v>приостановление деятельности </c:v>
                </c:pt>
                <c:pt idx="4">
                  <c:v>предупреждение взамен административного штрафа</c:v>
                </c:pt>
                <c:pt idx="5">
                  <c:v>предупреждение</c:v>
                </c:pt>
                <c:pt idx="6">
                  <c:v>Сумма наложенных штрафов</c:v>
                </c:pt>
                <c:pt idx="7">
                  <c:v>Вынесено предостереждений </c:v>
                </c:pt>
              </c:strCache>
            </c:strRef>
          </c:cat>
          <c:val>
            <c:numRef>
              <c:f>'[Диаграмма 2 в Microsoft PowerPoint]Лист4'!$C$4:$C$11</c:f>
              <c:numCache>
                <c:formatCode>General</c:formatCode>
                <c:ptCount val="8"/>
                <c:pt idx="0">
                  <c:v>50</c:v>
                </c:pt>
                <c:pt idx="1">
                  <c:v>775</c:v>
                </c:pt>
                <c:pt idx="2">
                  <c:v>49</c:v>
                </c:pt>
                <c:pt idx="3">
                  <c:v>0</c:v>
                </c:pt>
                <c:pt idx="4">
                  <c:v>2</c:v>
                </c:pt>
                <c:pt idx="5">
                  <c:v>10</c:v>
                </c:pt>
                <c:pt idx="6">
                  <c:v>144</c:v>
                </c:pt>
                <c:pt idx="7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047488"/>
        <c:axId val="204049024"/>
      </c:barChart>
      <c:catAx>
        <c:axId val="204047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="1" i="0" baseline="0"/>
            </a:pPr>
            <a:endParaRPr lang="ru-RU"/>
          </a:p>
        </c:txPr>
        <c:crossAx val="204049024"/>
        <c:crosses val="autoZero"/>
        <c:auto val="1"/>
        <c:lblAlgn val="ctr"/>
        <c:lblOffset val="100"/>
        <c:noMultiLvlLbl val="0"/>
      </c:catAx>
      <c:valAx>
        <c:axId val="204049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600" baseline="0"/>
            </a:pPr>
            <a:endParaRPr lang="ru-RU"/>
          </a:p>
        </c:txPr>
        <c:crossAx val="2040474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204928"/>
        <c:axId val="210209408"/>
      </c:barChart>
      <c:catAx>
        <c:axId val="2102049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 u="sng"/>
            </a:pPr>
            <a:endParaRPr lang="ru-RU"/>
          </a:p>
        </c:txPr>
        <c:crossAx val="210209408"/>
        <c:crosses val="autoZero"/>
        <c:auto val="1"/>
        <c:lblAlgn val="ctr"/>
        <c:lblOffset val="100"/>
        <c:noMultiLvlLbl val="0"/>
      </c:catAx>
      <c:valAx>
        <c:axId val="21020940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1020492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37042725" cy="19021425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7445A-ACEE-43BA-9809-7FB4E01D5E5D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78FB6-DE59-4A32-BF57-F47A1DD672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32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720C5-5B33-451C-A453-45CFD2796A6F}" type="datetime1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83327-9DF7-4C9B-B3FB-DC0B1EE5AD6E}" type="datetime1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08981-0574-47D3-8074-DDD8E2FC0D87}" type="datetime1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578C-CD10-460F-B423-E868BAD9A45A}" type="datetime1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15C14-5304-4576-8BCB-E8C35C86ADBC}" type="datetime1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40DB-B383-4C34-BE9F-5243CB34A075}" type="datetime1">
              <a:rPr lang="ru-RU" smtClean="0"/>
              <a:t>27.02.2023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65E90-BFED-411A-8C14-15353B1E358C}" type="datetime1">
              <a:rPr lang="ru-RU" smtClean="0"/>
              <a:t>27.02.2023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A6C35-E865-45DC-8DDD-311361DDF752}" type="datetime1">
              <a:rPr lang="ru-RU" smtClean="0"/>
              <a:t>27.02.2023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27097-4395-4839-A26E-2C9B74C35A39}" type="datetime1">
              <a:rPr lang="ru-RU" smtClean="0"/>
              <a:t>27.02.2023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FA9F-8C54-4437-90A7-BCA5CC0AA982}" type="datetime1">
              <a:rPr lang="ru-RU" smtClean="0"/>
              <a:t>27.02.2023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50D6-5FB3-44AC-89D9-F1D5EE99A182}" type="datetime1">
              <a:rPr lang="ru-RU" smtClean="0"/>
              <a:t>27.02.2023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5B17C-A95E-410C-A34E-50E53E51FCDE}" type="datetime1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8136"/>
            <a:ext cx="9153877" cy="598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0738" y="2708920"/>
            <a:ext cx="7772400" cy="1470025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  <a:spcAft>
                <a:spcPts val="300"/>
              </a:spcAft>
            </a:pPr>
            <a:r>
              <a:rPr lang="ru-RU" sz="2000" dirty="0">
                <a:solidFill>
                  <a:prstClr val="black"/>
                </a:solidFill>
                <a:latin typeface="Trebuchet MS"/>
                <a:ea typeface="+mn-ea"/>
                <a:cs typeface="+mn-cs"/>
              </a:rPr>
              <a:t/>
            </a:r>
            <a:br>
              <a:rPr lang="ru-RU" sz="2000" dirty="0">
                <a:solidFill>
                  <a:prstClr val="black"/>
                </a:solidFill>
                <a:latin typeface="Trebuchet MS"/>
                <a:ea typeface="+mn-ea"/>
                <a:cs typeface="+mn-cs"/>
              </a:rPr>
            </a:br>
            <a:r>
              <a:rPr lang="ru-RU" sz="2000" dirty="0" smtClean="0">
                <a:solidFill>
                  <a:prstClr val="black"/>
                </a:solidFill>
                <a:latin typeface="Trebuchet MS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prstClr val="black"/>
                </a:solidFill>
                <a:latin typeface="Trebuchet MS"/>
                <a:ea typeface="+mn-ea"/>
                <a:cs typeface="+mn-cs"/>
              </a:rPr>
            </a:br>
            <a:r>
              <a:rPr lang="ru-RU" sz="2000" dirty="0">
                <a:solidFill>
                  <a:prstClr val="black"/>
                </a:solidFill>
                <a:latin typeface="Trebuchet MS"/>
                <a:ea typeface="+mn-ea"/>
                <a:cs typeface="+mn-cs"/>
              </a:rPr>
              <a:t/>
            </a:r>
            <a:br>
              <a:rPr lang="ru-RU" sz="2000" dirty="0">
                <a:solidFill>
                  <a:prstClr val="black"/>
                </a:solidFill>
                <a:latin typeface="Trebuchet MS"/>
                <a:ea typeface="+mn-ea"/>
                <a:cs typeface="+mn-cs"/>
              </a:rPr>
            </a:br>
            <a:r>
              <a:rPr lang="ru-RU" sz="2000" dirty="0" smtClean="0">
                <a:solidFill>
                  <a:prstClr val="black"/>
                </a:solidFill>
                <a:latin typeface="Trebuchet MS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prstClr val="black"/>
                </a:solidFill>
                <a:latin typeface="Trebuchet MS"/>
                <a:ea typeface="+mn-ea"/>
                <a:cs typeface="+mn-cs"/>
              </a:rPr>
            </a:br>
            <a:r>
              <a:rPr lang="ru-RU" sz="2000" dirty="0">
                <a:solidFill>
                  <a:prstClr val="black"/>
                </a:solidFill>
                <a:latin typeface="Trebuchet MS"/>
                <a:ea typeface="+mn-ea"/>
                <a:cs typeface="+mn-cs"/>
              </a:rPr>
              <a:t/>
            </a:r>
            <a:br>
              <a:rPr lang="ru-RU" sz="2000" dirty="0">
                <a:solidFill>
                  <a:prstClr val="black"/>
                </a:solidFill>
                <a:latin typeface="Trebuchet MS"/>
                <a:ea typeface="+mn-ea"/>
                <a:cs typeface="+mn-cs"/>
              </a:rPr>
            </a:br>
            <a:r>
              <a:rPr lang="ru-RU" sz="2000" dirty="0" smtClean="0">
                <a:solidFill>
                  <a:prstClr val="black"/>
                </a:solidFill>
                <a:latin typeface="Trebuchet MS"/>
                <a:ea typeface="+mn-ea"/>
                <a:cs typeface="+mn-cs"/>
              </a:rPr>
              <a:t/>
            </a:r>
            <a:br>
              <a:rPr lang="ru-RU" sz="2000" dirty="0" smtClean="0">
                <a:solidFill>
                  <a:prstClr val="black"/>
                </a:solidFill>
                <a:latin typeface="Trebuchet MS"/>
                <a:ea typeface="+mn-ea"/>
                <a:cs typeface="+mn-cs"/>
              </a:rPr>
            </a:br>
            <a:r>
              <a:rPr lang="ru-RU" sz="27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ДОКЛАД 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 ПРАВОПРИМЕНИТЕЛЬНОЙ ПРАКТИКИ</a:t>
            </a:r>
            <a:br>
              <a:rPr lang="ru-RU" sz="27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КОНТРОЛЬНО-НАДЗОРНОЙ ДЕЯТЕЛЬНОСТИ  </a:t>
            </a:r>
            <a:r>
              <a:rPr lang="ru-RU" sz="27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 ЗАБАЙКАЛЬСКОМ УПРАВЛЕНИИ 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ФЕДЕРАЛЬНОЙ СЛУЖБЫ ПО ЭКОЛОГИЧЕСКОМУ, ТЕХНОЛОГИЧЕСКОМУ И АТОМНОМУ НАДЗОРУ</a:t>
            </a:r>
            <a:br>
              <a:rPr lang="ru-RU" sz="27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В ОБЛАСТИ ПРОМЫШЛЕННОЙ БЕЗОПАСНОСТИ </a:t>
            </a:r>
            <a:br>
              <a:rPr lang="ru-RU" sz="27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ЗА </a:t>
            </a:r>
            <a:r>
              <a:rPr lang="ru-RU" sz="27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12</a:t>
            </a:r>
            <a:r>
              <a:rPr lang="ru-RU" sz="27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7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МЕСЯЦЕВ 2022 г.</a:t>
            </a:r>
            <a:br>
              <a:rPr lang="ru-RU" sz="27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1400" b="1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1400" b="1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5105400"/>
            <a:ext cx="6400800" cy="1752600"/>
          </a:xfrm>
        </p:spPr>
        <p:txBody>
          <a:bodyPr>
            <a:normAutofit fontScale="92500" lnSpcReduction="20000"/>
          </a:bodyPr>
          <a:lstStyle/>
          <a:p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Чита 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28 февраля 2023 г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1" descr="fsetan_emblema20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1028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475656" y="150403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Забайкальское  управление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effectLst>
                  <a:reflection blurRad="6350" endPos="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службы по экологическому, технологическому и атомному надзору</a:t>
            </a:r>
            <a:endParaRPr lang="ru-RU" sz="24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88424" y="6356350"/>
            <a:ext cx="298376" cy="36512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fld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5999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8136"/>
            <a:ext cx="9153877" cy="598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1" descr="fsetan_emblema20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1028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403648" y="23807"/>
            <a:ext cx="7488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Надзор за саморегулируемыми организациями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4374156"/>
              </p:ext>
            </p:extLst>
          </p:nvPr>
        </p:nvGraphicFramePr>
        <p:xfrm>
          <a:off x="107504" y="1806969"/>
          <a:ext cx="8928992" cy="4502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5849253"/>
              </p:ext>
            </p:extLst>
          </p:nvPr>
        </p:nvGraphicFramePr>
        <p:xfrm>
          <a:off x="4597865" y="24208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74932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8136"/>
            <a:ext cx="9153877" cy="598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1" descr="fsetan_emblema20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1028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403648" y="23807"/>
            <a:ext cx="7488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Надзор за гидротехническими сооружениями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3119369"/>
              </p:ext>
            </p:extLst>
          </p:nvPr>
        </p:nvGraphicFramePr>
        <p:xfrm>
          <a:off x="4597865" y="24208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7504" y="2492896"/>
            <a:ext cx="8640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объектах гидротехнических  сооружений (ГТС)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проведено за 2022 год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17 проверок,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по постоянному надзору – 6. Выявлено и предписано к устранению 101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нарушение.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фактам выявленных нарушений наложено 5 административных штрафов на сумму 48 тыс. руб., взыскано 82 тыс. руб.( за счет ранее наложенных административных взысканий)  Предостережений – 0. В настоящее время количество бесхозяйных ГТС, поднадзорных Забайкальскому управлению – 42,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 Забайкальском крае –2, в Республике Бурятия –40.</a:t>
            </a:r>
          </a:p>
        </p:txBody>
      </p:sp>
    </p:spTree>
    <p:extLst>
      <p:ext uri="{BB962C8B-B14F-4D97-AF65-F5344CB8AC3E}">
        <p14:creationId xmlns:p14="http://schemas.microsoft.com/office/powerpoint/2010/main" val="271618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8136"/>
            <a:ext cx="9153877" cy="598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1" descr="fsetan_emblema20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1028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64470" y="2276872"/>
            <a:ext cx="84249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" indent="400050" algn="ctr">
              <a:buNone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профилактического мероприятия -доведение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сведения подконтрольных организаций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недопустимых действиях в рамках эксплуатации опасных производственных объектов и последствиях нарушений требований промышленной безопасности, а также о санкциях, применяемых к нарушителям.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31640" y="381235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Цель проведения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575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8136"/>
            <a:ext cx="9153877" cy="598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1" descr="fsetan_emblema20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1028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30698" y="2060848"/>
            <a:ext cx="88924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Забайкальское управление </a:t>
            </a:r>
            <a:r>
              <a:rPr lang="ru-RU" dirty="0" err="1" smtClean="0"/>
              <a:t>Ростехнадзора</a:t>
            </a:r>
            <a:r>
              <a:rPr lang="ru-RU" dirty="0" smtClean="0"/>
              <a:t>, </a:t>
            </a:r>
            <a:r>
              <a:rPr lang="ru-RU" dirty="0"/>
              <a:t>являясь органом федерального государственного надзора в области промышленной безопасности, федерального государственного энергетического надзора, федерального государственного контроля (надзора) за соблюдением требований законодательства об энергосбережении и о повышении энергетической эффективности,  федерального государственного надзора в области безопасности гидротехнических сооружений, федерального государственного строительного надзора (за исключением вопросов федерального государственного строительного надзора в области использования атомной энергии) и федерального государственного надзора за деятельностью саморегулируемых организаций в области инженерных изысканий, архитектурно-строительного проектирования, строительства, реконструкции, капитального ремонта объектов капитального строительства, осуществляет контроль за соблюдением  подконтрольными организациями требований   нормативных правовых актов на территориях Забайкальского края и Республики Бурятия.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03648" y="96602"/>
            <a:ext cx="73448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Полномочия Забайкальского управления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Ростехнадзора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5573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8136"/>
            <a:ext cx="9153877" cy="598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1" descr="fsetan_emblema20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1028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1161766"/>
              </p:ext>
            </p:extLst>
          </p:nvPr>
        </p:nvGraphicFramePr>
        <p:xfrm>
          <a:off x="590514" y="1806969"/>
          <a:ext cx="8085942" cy="4430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31640" y="332656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Количество поднадзорных  опасных производственных объектов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332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8136"/>
            <a:ext cx="9153877" cy="598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1" descr="fsetan_emblema20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1028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691680" y="150403"/>
            <a:ext cx="72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ФЕДЕРАЛЬНЫЙ ГОСУДАРСТВЕННЫЙ НАДЗОР В ОБЛАСТИ ПРОМЫШЛЕННОЙ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БЕЗОПАСНОСТИ.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Аварийность и травматизм.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6517661"/>
              </p:ext>
            </p:extLst>
          </p:nvPr>
        </p:nvGraphicFramePr>
        <p:xfrm>
          <a:off x="755576" y="2132856"/>
          <a:ext cx="777686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31444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4425920"/>
              </p:ext>
            </p:extLst>
          </p:nvPr>
        </p:nvGraphicFramePr>
        <p:xfrm>
          <a:off x="23775" y="1988840"/>
          <a:ext cx="4404209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8136"/>
            <a:ext cx="9153877" cy="598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1" descr="fsetan_emblema200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1028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403648" y="254639"/>
            <a:ext cx="7488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Промышленная безопасность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578518"/>
              </p:ext>
            </p:extLst>
          </p:nvPr>
        </p:nvGraphicFramePr>
        <p:xfrm>
          <a:off x="4283968" y="2057400"/>
          <a:ext cx="4464496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61802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8136"/>
            <a:ext cx="9153877" cy="598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1" descr="fsetan_emblema20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1028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403648" y="381235"/>
            <a:ext cx="7488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Промышленная безопасность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1831427"/>
              </p:ext>
            </p:extLst>
          </p:nvPr>
        </p:nvGraphicFramePr>
        <p:xfrm>
          <a:off x="395412" y="1988840"/>
          <a:ext cx="8712968" cy="4646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89689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8136"/>
            <a:ext cx="9153877" cy="598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1" descr="fsetan_emblema20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1028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403648" y="23807"/>
            <a:ext cx="7488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Энергетический надзор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450817"/>
              </p:ext>
            </p:extLst>
          </p:nvPr>
        </p:nvGraphicFramePr>
        <p:xfrm>
          <a:off x="107504" y="1806969"/>
          <a:ext cx="4608512" cy="4502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2994742"/>
              </p:ext>
            </p:extLst>
          </p:nvPr>
        </p:nvGraphicFramePr>
        <p:xfrm>
          <a:off x="4597865" y="24208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5596250"/>
              </p:ext>
            </p:extLst>
          </p:nvPr>
        </p:nvGraphicFramePr>
        <p:xfrm>
          <a:off x="0" y="1628800"/>
          <a:ext cx="903649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968866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8136"/>
            <a:ext cx="9153877" cy="598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1" descr="fsetan_emblema20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1028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403648" y="23807"/>
            <a:ext cx="7488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Государственный строительный надзор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5290151"/>
              </p:ext>
            </p:extLst>
          </p:nvPr>
        </p:nvGraphicFramePr>
        <p:xfrm>
          <a:off x="107504" y="1806969"/>
          <a:ext cx="4608512" cy="4502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4499861"/>
              </p:ext>
            </p:extLst>
          </p:nvPr>
        </p:nvGraphicFramePr>
        <p:xfrm>
          <a:off x="4597865" y="24208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1350915"/>
              </p:ext>
            </p:extLst>
          </p:nvPr>
        </p:nvGraphicFramePr>
        <p:xfrm>
          <a:off x="0" y="1806969"/>
          <a:ext cx="8892480" cy="4574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524762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13458</TotalTime>
  <Words>310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     ДОКЛАД О ПРАВОПРИМЕНИТЕЛЬНОЙ ПРАКТИКИ КОНТРОЛЬНО-НАДЗОРНОЙ ДЕЯТЕЛЬНОСТИ  В ЗАБАЙКАЛЬСКОМ УПРАВЛЕНИИ ФЕДЕРАЛЬНОЙ СЛУЖБЫ ПО ЭКОЛОГИЧЕСКОМУ, ТЕХНОЛОГИЧЕСКОМУ И АТОМНОМУ НАДЗОРУ  В ОБЛАСТИ ПРОМЫШЛЕННОЙ БЕЗОПАСНОСТИ  ЗА 12 МЕСЯЦЕВ 2022 г.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О ПРАВОПРИМЕНИТЕЛЬНОЙ ПРАКТИКИ КОНТРОЛЬНО-НАДЗОРНОЙ ДЕЯТЕЛЬНОСТИ  В ЗАБАЙКАЛЬСКОМ УПРАВЛЕНИИ ФЕДЕРАЛЬНОЙ СЛУЖБЫ ПО ЭКОЛОГИЧЕСКОМУ, ТЕХНОЛОГИЧЕСКОМУ И АТОМНОМУ НАДЗОРУ  В ОБЛАСТИ ПРОМЫШЛЕННОЙ БЕЗОПАСНОСТИ  ЗА 9 МЕСЯЦЕВ 2022 г.</dc:title>
  <dc:creator>Татьяна Е. Белозерова</dc:creator>
  <cp:lastModifiedBy>Татьяна Е. Белозерова</cp:lastModifiedBy>
  <cp:revision>30</cp:revision>
  <dcterms:created xsi:type="dcterms:W3CDTF">2022-01-27T02:48:18Z</dcterms:created>
  <dcterms:modified xsi:type="dcterms:W3CDTF">2023-02-27T04:43:39Z</dcterms:modified>
</cp:coreProperties>
</file>